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79" r:id="rId4"/>
  </p:sldMasterIdLst>
  <p:notesMasterIdLst>
    <p:notesMasterId r:id="rId20"/>
  </p:notesMasterIdLst>
  <p:handoutMasterIdLst>
    <p:handoutMasterId r:id="rId21"/>
  </p:handoutMasterIdLst>
  <p:sldIdLst>
    <p:sldId id="263" r:id="rId5"/>
    <p:sldId id="348" r:id="rId6"/>
    <p:sldId id="422" r:id="rId7"/>
    <p:sldId id="445" r:id="rId8"/>
    <p:sldId id="447" r:id="rId9"/>
    <p:sldId id="347" r:id="rId10"/>
    <p:sldId id="324" r:id="rId11"/>
    <p:sldId id="338" r:id="rId12"/>
    <p:sldId id="357" r:id="rId13"/>
    <p:sldId id="442" r:id="rId14"/>
    <p:sldId id="448" r:id="rId15"/>
    <p:sldId id="449" r:id="rId16"/>
    <p:sldId id="436" r:id="rId17"/>
    <p:sldId id="451" r:id="rId18"/>
    <p:sldId id="45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528-8322-4B0A-97D2-20EBCEFC133B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A8C1-BB3A-46C3-A003-2E8C443CA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0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17B9-C598-4F27-A3B1-3B9265B7BD8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EA8C1-BB3A-46C3-A003-2E8C443CA5C3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1" y="924608"/>
            <a:ext cx="11028219" cy="1114196"/>
          </a:xfrm>
        </p:spPr>
        <p:txBody>
          <a:bodyPr anchor="b"/>
          <a:lstStyle/>
          <a:p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приёма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сравнения при решении двух типов простых задач: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нахождение неизвестного вычитаемого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нахождение неизвестного уменьшаемого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09" y="225948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8</a:t>
            </a: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772995" y="5233880"/>
            <a:ext cx="7365199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друг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друга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C53C06-8995-4898-B72E-0A6DC4557853}"/>
              </a:ext>
            </a:extLst>
          </p:cNvPr>
          <p:cNvSpPr txBox="1"/>
          <p:nvPr/>
        </p:nvSpPr>
        <p:spPr>
          <a:xfrm>
            <a:off x="2350849" y="2328768"/>
            <a:ext cx="7277245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вычитаемое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129201" y="5370298"/>
            <a:ext cx="6073940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0D66F9-E95E-4775-BFCD-72690DCBA70C}"/>
              </a:ext>
            </a:extLst>
          </p:cNvPr>
          <p:cNvSpPr txBox="1"/>
          <p:nvPr/>
        </p:nvSpPr>
        <p:spPr>
          <a:xfrm>
            <a:off x="2630354" y="2153852"/>
            <a:ext cx="7402752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12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593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712278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2886384" y="5394898"/>
            <a:ext cx="7146258" cy="1018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друг  у  </a:t>
            </a:r>
            <a:r>
              <a:rPr lang="ru-RU" sz="2800" b="1" i="1" dirty="0">
                <a:solidFill>
                  <a:schemeClr val="tx1"/>
                </a:solidFill>
              </a:rPr>
              <a:t>друга </a:t>
            </a:r>
            <a:r>
              <a:rPr lang="ru-RU" sz="2800" b="1" i="1" dirty="0" smtClean="0">
                <a:solidFill>
                  <a:schemeClr val="tx1"/>
                </a:solidFill>
              </a:rPr>
              <a:t>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C53C06-8995-4898-B72E-0A6DC4557853}"/>
              </a:ext>
            </a:extLst>
          </p:cNvPr>
          <p:cNvSpPr txBox="1"/>
          <p:nvPr/>
        </p:nvSpPr>
        <p:spPr>
          <a:xfrm>
            <a:off x="3291057" y="2328768"/>
            <a:ext cx="5609886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1393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3935506"/>
            <a:ext cx="2077915" cy="2870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396607" y="1637007"/>
            <a:ext cx="7398787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2822051" y="5370533"/>
            <a:ext cx="6547898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себя  усвоенные  знания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12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1" y="3720353"/>
            <a:ext cx="2221350" cy="313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653739" y="1778673"/>
            <a:ext cx="6884523" cy="2727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2784869" y="5240674"/>
            <a:ext cx="7569746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проверьте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у  друга  усвоенные  </a:t>
            </a:r>
            <a:r>
              <a:rPr lang="ru-RU" sz="2800" b="1" i="1" dirty="0">
                <a:solidFill>
                  <a:schemeClr val="tx1"/>
                </a:solidFill>
              </a:rPr>
              <a:t>знания.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200835" y="413277"/>
            <a:ext cx="7790330" cy="1120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7" y="1449199"/>
            <a:ext cx="643308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602415" y="2979205"/>
            <a:ext cx="5937935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4358715" y="4565724"/>
            <a:ext cx="6509435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все </a:t>
            </a:r>
            <a:r>
              <a:rPr lang="ru-RU" sz="2400" b="1" dirty="0"/>
              <a:t>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37473930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253318" y="321827"/>
            <a:ext cx="2474257" cy="1156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040519" y="2001453"/>
            <a:ext cx="8110963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из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разность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648635"/>
            <a:ext cx="2155883" cy="31569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73B9AB8-382A-4820-AE5E-BD63DB919836}"/>
              </a:ext>
            </a:extLst>
          </p:cNvPr>
          <p:cNvSpPr/>
          <p:nvPr/>
        </p:nvSpPr>
        <p:spPr>
          <a:xfrm>
            <a:off x="3580737" y="5598858"/>
            <a:ext cx="5936750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расскажите </a:t>
            </a:r>
            <a:r>
              <a:rPr lang="ru-RU" sz="2800" b="1" i="1" dirty="0" smtClean="0">
                <a:solidFill>
                  <a:schemeClr val="tx1"/>
                </a:solidFill>
              </a:rPr>
              <a:t> друг  другу  правило</a:t>
            </a:r>
            <a:r>
              <a:rPr lang="ru-RU" sz="28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8693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421340" y="371070"/>
            <a:ext cx="11256305" cy="474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краткую запись в виде таблицы,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укажите названия компонентов и результата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действия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вычитания и решите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м ткани. Несколько метров израсходовали. Осталось 18 м ткани. Сколько метров ткани израсходовали?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Израсходовали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м ткани. Осталось 18 м ткани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Сколько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метров ткани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093939" y="5608171"/>
            <a:ext cx="4004122" cy="1022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запишите  в  </a:t>
            </a:r>
            <a:r>
              <a:rPr lang="ru-RU" sz="2800" b="1" i="1" dirty="0">
                <a:solidFill>
                  <a:schemeClr val="tx1"/>
                </a:solidFill>
              </a:rPr>
              <a:t>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374776"/>
            <a:ext cx="1812833" cy="24832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DD50BD5-C366-4710-89ED-79A696FCCF0E}"/>
              </a:ext>
            </a:extLst>
          </p:cNvPr>
          <p:cNvSpPr txBox="1"/>
          <p:nvPr/>
        </p:nvSpPr>
        <p:spPr>
          <a:xfrm>
            <a:off x="1055500" y="158130"/>
            <a:ext cx="10081001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55 м ткани. Несколько метров израсходовали. Осталось 18 м ткани. Сколько метров ткани израсходовали?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43897"/>
              </p:ext>
            </p:extLst>
          </p:nvPr>
        </p:nvGraphicFramePr>
        <p:xfrm>
          <a:off x="2689412" y="1819836"/>
          <a:ext cx="6902822" cy="15736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637">
                  <a:extLst>
                    <a:ext uri="{9D8B030D-6E8A-4147-A177-3AD203B41FA5}">
                      <a16:colId xmlns="" xmlns:a16="http://schemas.microsoft.com/office/drawing/2014/main" val="780727326"/>
                    </a:ext>
                  </a:extLst>
                </a:gridCol>
                <a:gridCol w="2245703">
                  <a:extLst>
                    <a:ext uri="{9D8B030D-6E8A-4147-A177-3AD203B41FA5}">
                      <a16:colId xmlns="" xmlns:a16="http://schemas.microsoft.com/office/drawing/2014/main" val="877433049"/>
                    </a:ext>
                  </a:extLst>
                </a:gridCol>
                <a:gridCol w="2244482">
                  <a:extLst>
                    <a:ext uri="{9D8B030D-6E8A-4147-A177-3AD203B41FA5}">
                      <a16:colId xmlns="" xmlns:a16="http://schemas.microsoft.com/office/drawing/2014/main" val="2109996379"/>
                    </a:ext>
                  </a:extLst>
                </a:gridCol>
              </a:tblGrid>
              <a:tr h="790995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метров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Израсходовали метров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метров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52429"/>
                  </a:ext>
                </a:extLst>
              </a:tr>
              <a:tr h="38171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5951149"/>
                  </a:ext>
                </a:extLst>
              </a:tr>
              <a:tr h="38171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51518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5988425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=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м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606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321859" y="5387205"/>
            <a:ext cx="7566211" cy="1390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D8A1F2D-8BA0-42E7-A95C-2C47141FED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4069976"/>
            <a:ext cx="2019021" cy="27880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DD50BD5-C366-4710-89ED-79A696FCCF0E}"/>
              </a:ext>
            </a:extLst>
          </p:cNvPr>
          <p:cNvSpPr txBox="1"/>
          <p:nvPr/>
        </p:nvSpPr>
        <p:spPr>
          <a:xfrm>
            <a:off x="1969900" y="158130"/>
            <a:ext cx="8252201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Израсходовали 37 м ткани. Осталось 18 м ткани.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метров ткани?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BA0304-7867-48FD-B619-A9EEA8E98085}"/>
              </a:ext>
            </a:extLst>
          </p:cNvPr>
          <p:cNvSpPr txBox="1"/>
          <p:nvPr/>
        </p:nvSpPr>
        <p:spPr>
          <a:xfrm>
            <a:off x="3048000" y="3508640"/>
            <a:ext cx="5988425" cy="165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55 (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55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07389"/>
              </p:ext>
            </p:extLst>
          </p:nvPr>
        </p:nvGraphicFramePr>
        <p:xfrm>
          <a:off x="2689412" y="1819836"/>
          <a:ext cx="6902822" cy="15736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637">
                  <a:extLst>
                    <a:ext uri="{9D8B030D-6E8A-4147-A177-3AD203B41FA5}">
                      <a16:colId xmlns="" xmlns:a16="http://schemas.microsoft.com/office/drawing/2014/main" val="780727326"/>
                    </a:ext>
                  </a:extLst>
                </a:gridCol>
                <a:gridCol w="2245703">
                  <a:extLst>
                    <a:ext uri="{9D8B030D-6E8A-4147-A177-3AD203B41FA5}">
                      <a16:colId xmlns="" xmlns:a16="http://schemas.microsoft.com/office/drawing/2014/main" val="877433049"/>
                    </a:ext>
                  </a:extLst>
                </a:gridCol>
                <a:gridCol w="2244482">
                  <a:extLst>
                    <a:ext uri="{9D8B030D-6E8A-4147-A177-3AD203B41FA5}">
                      <a16:colId xmlns="" xmlns:a16="http://schemas.microsoft.com/office/drawing/2014/main" val="2109996379"/>
                    </a:ext>
                  </a:extLst>
                </a:gridCol>
              </a:tblGrid>
              <a:tr h="790995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метров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Израсходовали метров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метров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52429"/>
                  </a:ext>
                </a:extLst>
              </a:tr>
              <a:tr h="38171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5951149"/>
                  </a:ext>
                </a:extLst>
              </a:tr>
              <a:tr h="381717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4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51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0668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466165" y="764764"/>
            <a:ext cx="11330669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Задача 1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</a:t>
            </a: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1604B7-CB74-4CA5-ABE1-39DE52B7934A}"/>
              </a:ext>
            </a:extLst>
          </p:cNvPr>
          <p:cNvSpPr txBox="1"/>
          <p:nvPr/>
        </p:nvSpPr>
        <p:spPr>
          <a:xfrm>
            <a:off x="2117564" y="3282526"/>
            <a:ext cx="7956873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noProof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=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= 55 (м)</a:t>
            </a:r>
          </a:p>
          <a:p>
            <a:pPr marL="0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 м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Ответ: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 м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AB2F24E-9799-46B2-8F7C-5C77C4755E33}"/>
              </a:ext>
            </a:extLst>
          </p:cNvPr>
          <p:cNvSpPr/>
          <p:nvPr/>
        </p:nvSpPr>
        <p:spPr>
          <a:xfrm>
            <a:off x="2563907" y="5092079"/>
            <a:ext cx="7095248" cy="1683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Как вы думаете, решая задачу 2, мы проверили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правильность решения задачи 1?</a:t>
            </a:r>
          </a:p>
          <a:p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E1EB76BF-A62B-4436-93EF-D7B11FEA37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4231340"/>
            <a:ext cx="1902164" cy="2626659"/>
          </a:xfrm>
          <a:prstGeom prst="rect">
            <a:avLst/>
          </a:prstGeom>
        </p:spPr>
      </p:pic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2653"/>
              </p:ext>
            </p:extLst>
          </p:nvPr>
        </p:nvGraphicFramePr>
        <p:xfrm>
          <a:off x="248000" y="1510743"/>
          <a:ext cx="5724000" cy="1541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="" xmlns:a16="http://schemas.microsoft.com/office/drawing/2014/main" val="780727326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877433049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109996379"/>
                    </a:ext>
                  </a:extLst>
                </a:gridCol>
              </a:tblGrid>
              <a:tr h="790995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метров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-вали </a:t>
                      </a: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метров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5151855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AE6D9F46-338B-442E-B1D6-4633A7B73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65352"/>
              </p:ext>
            </p:extLst>
          </p:nvPr>
        </p:nvGraphicFramePr>
        <p:xfrm>
          <a:off x="6220000" y="1510743"/>
          <a:ext cx="5724000" cy="15410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="" xmlns:a16="http://schemas.microsoft.com/office/drawing/2014/main" val="780727326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877433049"/>
                    </a:ext>
                  </a:extLst>
                </a:gridCol>
                <a:gridCol w="1908000">
                  <a:extLst>
                    <a:ext uri="{9D8B030D-6E8A-4147-A177-3AD203B41FA5}">
                      <a16:colId xmlns="" xmlns:a16="http://schemas.microsoft.com/office/drawing/2014/main" val="2109996379"/>
                    </a:ext>
                  </a:extLst>
                </a:gridCol>
              </a:tblGrid>
              <a:tr h="790995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 метров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</a:t>
                      </a:r>
                      <a:r>
                        <a:rPr lang="ru-RU" sz="2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-вали </a:t>
                      </a:r>
                      <a:r>
                        <a:rPr lang="ru-RU" sz="2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метров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3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метров</a:t>
                      </a:r>
                      <a:endParaRPr lang="ru-RU" sz="2300" b="1" i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524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3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3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359511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вычитаемое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eaLnBrk="0" fontAlgn="base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разность</a:t>
                      </a:r>
                      <a:endParaRPr lang="ru-RU" sz="23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515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201284" y="5046629"/>
            <a:ext cx="6754085" cy="15058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800" b="1" i="1" dirty="0">
                <a:solidFill>
                  <a:schemeClr val="tx1"/>
                </a:solidFill>
              </a:rPr>
              <a:t>расскажите друг другу, какие задачи называются </a:t>
            </a:r>
            <a:r>
              <a:rPr lang="ru-RU" sz="2800" b="1" i="1" dirty="0">
                <a:solidFill>
                  <a:srgbClr val="FF0000"/>
                </a:solidFill>
              </a:rPr>
              <a:t>обратными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800" b="1" i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FB626A-97BC-4003-AFF2-9256A21A1A60}"/>
              </a:ext>
            </a:extLst>
          </p:cNvPr>
          <p:cNvSpPr txBox="1"/>
          <p:nvPr/>
        </p:nvSpPr>
        <p:spPr>
          <a:xfrm>
            <a:off x="2611381" y="814147"/>
            <a:ext cx="6969238" cy="285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Повторите!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kern="12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10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2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23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047222" y="5513294"/>
            <a:ext cx="6086819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проверьте  </a:t>
            </a:r>
            <a:r>
              <a:rPr lang="ru-RU" sz="2800" b="1" i="1" dirty="0">
                <a:solidFill>
                  <a:schemeClr val="tx1"/>
                </a:solidFill>
              </a:rPr>
              <a:t>у </a:t>
            </a:r>
            <a:r>
              <a:rPr lang="ru-RU" sz="2800" b="1" i="1" dirty="0" smtClean="0">
                <a:solidFill>
                  <a:schemeClr val="tx1"/>
                </a:solidFill>
              </a:rPr>
              <a:t> себя  знание  </a:t>
            </a:r>
            <a:r>
              <a:rPr lang="ru-RU" sz="2800" b="1" i="1" dirty="0">
                <a:solidFill>
                  <a:schemeClr val="tx1"/>
                </a:solidFill>
              </a:rPr>
              <a:t>правила.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20D66F9-E95E-4775-BFCD-72690DCBA70C}"/>
              </a:ext>
            </a:extLst>
          </p:cNvPr>
          <p:cNvSpPr txBox="1"/>
          <p:nvPr/>
        </p:nvSpPr>
        <p:spPr>
          <a:xfrm>
            <a:off x="3218708" y="1933613"/>
            <a:ext cx="5754585" cy="220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47570a-e5f4-4946-a4c3-82580e42479e"/>
    <ds:schemaRef ds:uri="6ee78bd2-4339-4042-adc0-bcc64641998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16875</TotalTime>
  <Words>509</Words>
  <Application>Microsoft Office PowerPoint</Application>
  <PresentationFormat>Произвольный</PresentationFormat>
  <Paragraphs>145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  Использование приёма сравнения при решении двух типов простых задач:   на нахождение неизвестного вычитаемого   и на нахождение неизвестного уменьшаемого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295</cp:revision>
  <dcterms:created xsi:type="dcterms:W3CDTF">2022-11-26T19:01:26Z</dcterms:created>
  <dcterms:modified xsi:type="dcterms:W3CDTF">2025-04-21T13:25:07Z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